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56" r:id="rId5"/>
    <p:sldId id="280" r:id="rId6"/>
    <p:sldId id="258" r:id="rId7"/>
    <p:sldId id="257" r:id="rId8"/>
    <p:sldId id="282" r:id="rId9"/>
    <p:sldId id="296" r:id="rId10"/>
    <p:sldId id="302" r:id="rId11"/>
    <p:sldId id="301" r:id="rId12"/>
    <p:sldId id="300" r:id="rId13"/>
    <p:sldId id="299" r:id="rId14"/>
    <p:sldId id="298" r:id="rId15"/>
    <p:sldId id="297" r:id="rId16"/>
    <p:sldId id="294" r:id="rId17"/>
    <p:sldId id="261" r:id="rId18"/>
    <p:sldId id="262" r:id="rId19"/>
    <p:sldId id="285" r:id="rId2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8" autoAdjust="0"/>
    <p:restoredTop sz="78992" autoAdjust="0"/>
  </p:normalViewPr>
  <p:slideViewPr>
    <p:cSldViewPr snapToGrid="0">
      <p:cViewPr varScale="1">
        <p:scale>
          <a:sx n="37" d="100"/>
          <a:sy n="37" d="100"/>
        </p:scale>
        <p:origin x="111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717A7818-9FD1-4A4A-BBB8-A8F7A885158A}" type="datetimeFigureOut">
              <a:rPr lang="en-US" smtClean="0"/>
              <a:t>2/29/2024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6068347-4327-4298-850E-31E39F309FB1}" type="datetimeFigureOut">
              <a:rPr lang="en-US" smtClean="0"/>
              <a:t>2/29/2024</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areas to explore related to EVs.  Our team chose to look at the predictors and classifications of consumers and what determines their attitude about and willingness to purchase an EV.</a:t>
            </a:r>
          </a:p>
        </p:txBody>
      </p:sp>
      <p:sp>
        <p:nvSpPr>
          <p:cNvPr id="4" name="Slide Number Placeholder 3"/>
          <p:cNvSpPr>
            <a:spLocks noGrp="1"/>
          </p:cNvSpPr>
          <p:nvPr>
            <p:ph type="sldNum" sz="quarter" idx="5"/>
          </p:nvPr>
        </p:nvSpPr>
        <p:spPr/>
        <p:txBody>
          <a:bodyPr/>
          <a:lstStyle/>
          <a:p>
            <a:fld id="{6922D2F8-28A7-48E8-ADD3-E9583D47D83D}" type="slidenum">
              <a:rPr lang="en-US" smtClean="0"/>
              <a:t>1</a:t>
            </a:fld>
            <a:endParaRPr lang="en-US" dirty="0"/>
          </a:p>
        </p:txBody>
      </p:sp>
    </p:spTree>
    <p:extLst>
      <p:ext uri="{BB962C8B-B14F-4D97-AF65-F5344CB8AC3E}">
        <p14:creationId xmlns:p14="http://schemas.microsoft.com/office/powerpoint/2010/main" val="3647202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 PEW data set and why we chose it. </a:t>
            </a:r>
          </a:p>
          <a:p>
            <a:r>
              <a:rPr lang="en-US" dirty="0"/>
              <a:t>Include how we collected data, how we chose what data to use, and the approach we used to achieve our goal of determining the characteristics of the consumers.</a:t>
            </a:r>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389696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question we’re looking to determine is who is most likely to purchase an EV.  We will show data related to each area and explain our conclusions in the upcoming slides.</a:t>
            </a:r>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model types that we included in our research.</a:t>
            </a:r>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4093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13</a:t>
            </a:fld>
            <a:endParaRPr lang="en-US" dirty="0"/>
          </a:p>
        </p:txBody>
      </p:sp>
    </p:spTree>
    <p:extLst>
      <p:ext uri="{BB962C8B-B14F-4D97-AF65-F5344CB8AC3E}">
        <p14:creationId xmlns:p14="http://schemas.microsoft.com/office/powerpoint/2010/main" val="2778169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an overall summary – are the findings what we expected?  </a:t>
            </a:r>
          </a:p>
        </p:txBody>
      </p:sp>
      <p:sp>
        <p:nvSpPr>
          <p:cNvPr id="4" name="Slide Number Placeholder 3"/>
          <p:cNvSpPr>
            <a:spLocks noGrp="1"/>
          </p:cNvSpPr>
          <p:nvPr>
            <p:ph type="sldNum" sz="quarter" idx="5"/>
          </p:nvPr>
        </p:nvSpPr>
        <p:spPr/>
        <p:txBody>
          <a:bodyPr/>
          <a:lstStyle/>
          <a:p>
            <a:fld id="{6922D2F8-28A7-48E8-ADD3-E9583D47D83D}" type="slidenum">
              <a:rPr lang="en-US" smtClean="0"/>
              <a:t>14</a:t>
            </a:fld>
            <a:endParaRPr lang="en-US" dirty="0"/>
          </a:p>
        </p:txBody>
      </p:sp>
    </p:spTree>
    <p:extLst>
      <p:ext uri="{BB962C8B-B14F-4D97-AF65-F5344CB8AC3E}">
        <p14:creationId xmlns:p14="http://schemas.microsoft.com/office/powerpoint/2010/main" val="332853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Areas that we may use for future projects.</a:t>
            </a:r>
          </a:p>
        </p:txBody>
      </p:sp>
      <p:sp>
        <p:nvSpPr>
          <p:cNvPr id="4" name="Slide Number Placeholder 3"/>
          <p:cNvSpPr>
            <a:spLocks noGrp="1"/>
          </p:cNvSpPr>
          <p:nvPr>
            <p:ph type="sldNum" sz="quarter" idx="5"/>
          </p:nvPr>
        </p:nvSpPr>
        <p:spPr/>
        <p:txBody>
          <a:bodyPr/>
          <a:lstStyle/>
          <a:p>
            <a:fld id="{6922D2F8-28A7-48E8-ADD3-E9583D47D83D}" type="slidenum">
              <a:rPr lang="en-US" smtClean="0"/>
              <a:t>15</a:t>
            </a:fld>
            <a:endParaRPr lang="en-US" dirty="0"/>
          </a:p>
        </p:txBody>
      </p:sp>
    </p:spTree>
    <p:extLst>
      <p:ext uri="{BB962C8B-B14F-4D97-AF65-F5344CB8AC3E}">
        <p14:creationId xmlns:p14="http://schemas.microsoft.com/office/powerpoint/2010/main" val="2011558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326912" y="282178"/>
            <a:ext cx="6641926" cy="2895600"/>
          </a:xfrm>
        </p:spPr>
        <p:txBody>
          <a:bodyPr/>
          <a:lstStyle/>
          <a:p>
            <a:r>
              <a:rPr lang="en-US" sz="3600" b="1" dirty="0">
                <a:solidFill>
                  <a:srgbClr val="569CD6"/>
                </a:solidFill>
                <a:effectLst/>
                <a:latin typeface="Consolas" panose="020B0609020204030204" pitchFamily="49" charset="0"/>
              </a:rPr>
              <a:t>Predictors and Classification of Consumer Decisions and Attitudes Toward Electric Vehicles</a:t>
            </a:r>
            <a:endParaRPr lang="en-US" sz="3600" b="0" dirty="0">
              <a:solidFill>
                <a:srgbClr val="CCCCCC"/>
              </a:solidFill>
              <a:effectLst/>
              <a:latin typeface="Consolas" panose="020B0609020204030204" pitchFamily="49" charset="0"/>
            </a:endParaRP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5455" y="3784567"/>
            <a:ext cx="3261417" cy="1397033"/>
          </a:xfrm>
        </p:spPr>
        <p:txBody>
          <a:bodyPr>
            <a:noAutofit/>
          </a:bodyPr>
          <a:lstStyle/>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Bipolar/Lithium Bomb Team</a:t>
            </a:r>
          </a:p>
          <a:p>
            <a:pPr marL="0" marR="0">
              <a:lnSpc>
                <a:spcPct val="107000"/>
              </a:lnSpc>
              <a:spcBef>
                <a:spcPts val="0"/>
              </a:spcBef>
              <a:spcAft>
                <a:spcPts val="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a.k.a. Ryan Busman, Elaine Kwan, Deb Peters, Nick Watkins</a:t>
            </a:r>
          </a:p>
        </p:txBody>
      </p:sp>
      <p:sp>
        <p:nvSpPr>
          <p:cNvPr id="2" name="Text Placeholder 12">
            <a:extLst>
              <a:ext uri="{FF2B5EF4-FFF2-40B4-BE49-F238E27FC236}">
                <a16:creationId xmlns:a16="http://schemas.microsoft.com/office/drawing/2014/main" id="{3869013F-3008-FC00-3049-6DFC04AB87D8}"/>
              </a:ext>
            </a:extLst>
          </p:cNvPr>
          <p:cNvSpPr txBox="1">
            <a:spLocks/>
          </p:cNvSpPr>
          <p:nvPr/>
        </p:nvSpPr>
        <p:spPr>
          <a:xfrm>
            <a:off x="465455" y="5451811"/>
            <a:ext cx="1820545" cy="67315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March 4, 2024</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94E14-3AA1-238B-6140-DC36F2744697}"/>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FC28F808-79FD-3C7C-3670-8EB1781A82E6}"/>
              </a:ext>
            </a:extLst>
          </p:cNvPr>
          <p:cNvSpPr>
            <a:spLocks noGrp="1"/>
          </p:cNvSpPr>
          <p:nvPr>
            <p:ph type="title"/>
          </p:nvPr>
        </p:nvSpPr>
        <p:spPr>
          <a:xfrm>
            <a:off x="2929146" y="1251253"/>
            <a:ext cx="5718466" cy="678971"/>
          </a:xfrm>
        </p:spPr>
        <p:txBody>
          <a:bodyPr/>
          <a:lstStyle/>
          <a:p>
            <a:r>
              <a:rPr lang="en-US" dirty="0">
                <a:solidFill>
                  <a:srgbClr val="FF0000"/>
                </a:solidFill>
              </a:rPr>
              <a:t>MODEL AND Attributes</a:t>
            </a:r>
            <a:br>
              <a:rPr lang="en-US" dirty="0">
                <a:solidFill>
                  <a:srgbClr val="FF0000"/>
                </a:solidFill>
              </a:rPr>
            </a:br>
            <a:endParaRPr lang="en-US" dirty="0">
              <a:solidFill>
                <a:srgbClr val="FF0000"/>
              </a:solidFill>
            </a:endParaRPr>
          </a:p>
        </p:txBody>
      </p:sp>
      <p:sp>
        <p:nvSpPr>
          <p:cNvPr id="4" name="Slide Number Placeholder 3">
            <a:extLst>
              <a:ext uri="{FF2B5EF4-FFF2-40B4-BE49-F238E27FC236}">
                <a16:creationId xmlns:a16="http://schemas.microsoft.com/office/drawing/2014/main" id="{716772C3-FBCF-9741-E57F-AAB953185DB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10</a:t>
            </a:fld>
            <a:endParaRPr lang="en-US" dirty="0"/>
          </a:p>
        </p:txBody>
      </p:sp>
      <p:sp>
        <p:nvSpPr>
          <p:cNvPr id="2" name="Footer Placeholder 9">
            <a:extLst>
              <a:ext uri="{FF2B5EF4-FFF2-40B4-BE49-F238E27FC236}">
                <a16:creationId xmlns:a16="http://schemas.microsoft.com/office/drawing/2014/main" id="{A53BC161-3D2B-3E95-0535-B0E3ACD2284C}"/>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C4CD3D5B-0AE8-212F-AC6B-E74EA1F3DA95}"/>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FF63CA32-0EEC-56FC-BE1D-905DD4DE848C}"/>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4226158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900F8-908D-6266-4119-D39B4BE06C7A}"/>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2FBE915A-B0EA-0C5F-DC22-80E9EF7B23B7}"/>
              </a:ext>
            </a:extLst>
          </p:cNvPr>
          <p:cNvSpPr>
            <a:spLocks noGrp="1"/>
          </p:cNvSpPr>
          <p:nvPr>
            <p:ph type="title"/>
          </p:nvPr>
        </p:nvSpPr>
        <p:spPr>
          <a:xfrm>
            <a:off x="2929146" y="1251253"/>
            <a:ext cx="5718466" cy="678971"/>
          </a:xfrm>
        </p:spPr>
        <p:txBody>
          <a:bodyPr/>
          <a:lstStyle/>
          <a:p>
            <a:r>
              <a:rPr lang="en-US" dirty="0">
                <a:solidFill>
                  <a:srgbClr val="FF0000"/>
                </a:solidFill>
              </a:rPr>
              <a:t>MODEL AND Attributes</a:t>
            </a:r>
            <a:br>
              <a:rPr lang="en-US" dirty="0">
                <a:solidFill>
                  <a:srgbClr val="FF0000"/>
                </a:solidFill>
              </a:rPr>
            </a:br>
            <a:endParaRPr lang="en-US" dirty="0">
              <a:solidFill>
                <a:srgbClr val="FF0000"/>
              </a:solidFill>
            </a:endParaRPr>
          </a:p>
        </p:txBody>
      </p:sp>
      <p:sp>
        <p:nvSpPr>
          <p:cNvPr id="4" name="Slide Number Placeholder 3">
            <a:extLst>
              <a:ext uri="{FF2B5EF4-FFF2-40B4-BE49-F238E27FC236}">
                <a16:creationId xmlns:a16="http://schemas.microsoft.com/office/drawing/2014/main" id="{1EED4459-D2E9-BB99-EF0E-BFA37DA4361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11</a:t>
            </a:fld>
            <a:endParaRPr lang="en-US" dirty="0"/>
          </a:p>
        </p:txBody>
      </p:sp>
      <p:sp>
        <p:nvSpPr>
          <p:cNvPr id="2" name="Footer Placeholder 9">
            <a:extLst>
              <a:ext uri="{FF2B5EF4-FFF2-40B4-BE49-F238E27FC236}">
                <a16:creationId xmlns:a16="http://schemas.microsoft.com/office/drawing/2014/main" id="{9695C1B1-0511-090A-E87B-C93875BAEFA7}"/>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88F0231C-6B21-E846-9E87-C86B925DED5A}"/>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FC7C5380-1A8C-B030-487B-36285234CE3D}"/>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3357422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3456-17AF-DAC7-EBB0-E1DFAD4EC836}"/>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0BAC732F-F60A-162F-DF1C-FEE0B4B49960}"/>
              </a:ext>
            </a:extLst>
          </p:cNvPr>
          <p:cNvSpPr>
            <a:spLocks noGrp="1"/>
          </p:cNvSpPr>
          <p:nvPr>
            <p:ph type="title"/>
          </p:nvPr>
        </p:nvSpPr>
        <p:spPr>
          <a:xfrm>
            <a:off x="2929146" y="1251253"/>
            <a:ext cx="5718466" cy="678971"/>
          </a:xfrm>
        </p:spPr>
        <p:txBody>
          <a:bodyPr/>
          <a:lstStyle/>
          <a:p>
            <a:r>
              <a:rPr lang="en-US" dirty="0">
                <a:solidFill>
                  <a:srgbClr val="FF0000"/>
                </a:solidFill>
              </a:rPr>
              <a:t>MODEL AND Attributes</a:t>
            </a:r>
            <a:br>
              <a:rPr lang="en-US" dirty="0">
                <a:solidFill>
                  <a:srgbClr val="FF0000"/>
                </a:solidFill>
              </a:rPr>
            </a:br>
            <a:endParaRPr lang="en-US" dirty="0">
              <a:solidFill>
                <a:srgbClr val="FF0000"/>
              </a:solidFill>
            </a:endParaRPr>
          </a:p>
        </p:txBody>
      </p:sp>
      <p:sp>
        <p:nvSpPr>
          <p:cNvPr id="4" name="Slide Number Placeholder 3">
            <a:extLst>
              <a:ext uri="{FF2B5EF4-FFF2-40B4-BE49-F238E27FC236}">
                <a16:creationId xmlns:a16="http://schemas.microsoft.com/office/drawing/2014/main" id="{1D02A2CA-4346-84CA-9C49-F3A266C33F8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12</a:t>
            </a:fld>
            <a:endParaRPr lang="en-US" dirty="0"/>
          </a:p>
        </p:txBody>
      </p:sp>
      <p:sp>
        <p:nvSpPr>
          <p:cNvPr id="2" name="Footer Placeholder 9">
            <a:extLst>
              <a:ext uri="{FF2B5EF4-FFF2-40B4-BE49-F238E27FC236}">
                <a16:creationId xmlns:a16="http://schemas.microsoft.com/office/drawing/2014/main" id="{33427E57-F372-3AEE-ED56-8342B585D2B9}"/>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F3A882F8-FDE1-E46D-F900-BBDB314EBBE9}"/>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10DF6F6B-59DB-055E-77C1-E3A9AA34CCA4}"/>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3057037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6083855" cy="874762"/>
          </a:xfrm>
        </p:spPr>
        <p:txBody>
          <a:bodyPr/>
          <a:lstStyle/>
          <a:p>
            <a:r>
              <a:rPr lang="en-US" dirty="0">
                <a:solidFill>
                  <a:srgbClr val="FF0000"/>
                </a:solidFill>
              </a:rPr>
              <a:t>TBD</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13</a:t>
            </a:fld>
            <a:endParaRPr lang="en-US" dirty="0"/>
          </a:p>
        </p:txBody>
      </p:sp>
      <p:sp>
        <p:nvSpPr>
          <p:cNvPr id="2" name="Footer Placeholder 9">
            <a:extLst>
              <a:ext uri="{FF2B5EF4-FFF2-40B4-BE49-F238E27FC236}">
                <a16:creationId xmlns:a16="http://schemas.microsoft.com/office/drawing/2014/main" id="{14002A6A-2B52-8F20-54C4-AC65295140F1}"/>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3" name="Date Placeholder 34">
            <a:extLst>
              <a:ext uri="{FF2B5EF4-FFF2-40B4-BE49-F238E27FC236}">
                <a16:creationId xmlns:a16="http://schemas.microsoft.com/office/drawing/2014/main" id="{1FA58B6F-E7C4-E057-2EFA-A2AF188748C0}"/>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4" name="Text Placeholder 38">
            <a:extLst>
              <a:ext uri="{FF2B5EF4-FFF2-40B4-BE49-F238E27FC236}">
                <a16:creationId xmlns:a16="http://schemas.microsoft.com/office/drawing/2014/main" id="{E6C4C0D1-C300-E85B-F5BF-F2F9599F0CD0}"/>
              </a:ext>
            </a:extLst>
          </p:cNvPr>
          <p:cNvSpPr txBox="1">
            <a:spLocks/>
          </p:cNvSpPr>
          <p:nvPr/>
        </p:nvSpPr>
        <p:spPr>
          <a:xfrm>
            <a:off x="3027856" y="1427870"/>
            <a:ext cx="8815802" cy="46339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0" dirty="0">
                <a:solidFill>
                  <a:schemeClr val="bg1"/>
                </a:solidFill>
                <a:effectLst/>
                <a:latin typeface="Helvetica" panose="020B0604020202020204" pitchFamily="34" charset="0"/>
              </a:rPr>
              <a:t>XXX</a:t>
            </a:r>
          </a:p>
          <a:p>
            <a:pPr marL="0" indent="0">
              <a:buNone/>
            </a:pPr>
            <a:r>
              <a:rPr lang="en-US" dirty="0">
                <a:solidFill>
                  <a:schemeClr val="bg1"/>
                </a:solidFill>
                <a:latin typeface="Helvetica" panose="020B0604020202020204" pitchFamily="34" charset="0"/>
              </a:rPr>
              <a:t>Lorem ipsum</a:t>
            </a:r>
            <a:endParaRPr lang="en-ZA" dirty="0">
              <a:solidFill>
                <a:schemeClr val="bg1"/>
              </a:solidFill>
            </a:endParaRPr>
          </a:p>
        </p:txBody>
      </p:sp>
    </p:spTree>
    <p:extLst>
      <p:ext uri="{BB962C8B-B14F-4D97-AF65-F5344CB8AC3E}">
        <p14:creationId xmlns:p14="http://schemas.microsoft.com/office/powerpoint/2010/main" val="3682290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5679441" y="1259911"/>
            <a:ext cx="5839578" cy="492302"/>
          </a:xfrm>
        </p:spPr>
        <p:txBody>
          <a:bodyPr/>
          <a:lstStyle/>
          <a:p>
            <a:r>
              <a:rPr lang="en-US" dirty="0">
                <a:solidFill>
                  <a:srgbClr val="FF0000"/>
                </a:solidFill>
              </a:rPr>
              <a:t>Summary of Findings from the data</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14"/>
          </p:nvPr>
        </p:nvSpPr>
        <p:spPr>
          <a:xfrm>
            <a:off x="2921559" y="2248124"/>
            <a:ext cx="8597460" cy="4333192"/>
          </a:xfrm>
        </p:spPr>
        <p:txBody>
          <a:bodyPr/>
          <a:lstStyle/>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endParaRPr lang="en-ZA" dirty="0"/>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p:txBody>
          <a:bodyPr/>
          <a:lstStyle/>
          <a:p>
            <a:fld id="{8D1FC6F8-0BCD-47E9-9C64-690771D9C143}" type="slidenum">
              <a:rPr lang="en-US" smtClean="0"/>
              <a:pPr/>
              <a:t>14</a:t>
            </a:fld>
            <a:endParaRPr lang="en-US" dirty="0"/>
          </a:p>
        </p:txBody>
      </p:sp>
      <p:pic>
        <p:nvPicPr>
          <p:cNvPr id="2" name="Picture 1">
            <a:extLst>
              <a:ext uri="{FF2B5EF4-FFF2-40B4-BE49-F238E27FC236}">
                <a16:creationId xmlns:a16="http://schemas.microsoft.com/office/drawing/2014/main" id="{B5D6B969-2907-763D-A740-2F49D575CF3B}"/>
              </a:ext>
            </a:extLst>
          </p:cNvPr>
          <p:cNvPicPr>
            <a:picLocks noChangeAspect="1"/>
          </p:cNvPicPr>
          <p:nvPr/>
        </p:nvPicPr>
        <p:blipFill>
          <a:blip r:embed="rId3"/>
          <a:stretch>
            <a:fillRect/>
          </a:stretch>
        </p:blipFill>
        <p:spPr>
          <a:xfrm>
            <a:off x="11693042" y="556348"/>
            <a:ext cx="371888" cy="637696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4B1F392-383A-13E0-9217-91DF27F3E845}"/>
              </a:ext>
            </a:extLst>
          </p:cNvPr>
          <p:cNvPicPr>
            <a:picLocks noChangeAspect="1"/>
          </p:cNvPicPr>
          <p:nvPr/>
        </p:nvPicPr>
        <p:blipFill>
          <a:blip r:embed="rId3">
            <a:alphaModFix amt="25000"/>
          </a:blip>
          <a:stretch>
            <a:fillRect/>
          </a:stretch>
        </p:blipFill>
        <p:spPr>
          <a:xfrm>
            <a:off x="3184088" y="1554668"/>
            <a:ext cx="8073003" cy="4580319"/>
          </a:xfrm>
          <a:prstGeom prst="rect">
            <a:avLst/>
          </a:prstGeom>
        </p:spPr>
      </p:pic>
      <p:sp>
        <p:nvSpPr>
          <p:cNvPr id="7" name="Date Placeholder 34">
            <a:extLst>
              <a:ext uri="{FF2B5EF4-FFF2-40B4-BE49-F238E27FC236}">
                <a16:creationId xmlns:a16="http://schemas.microsoft.com/office/drawing/2014/main" id="{ABD88F1C-42E5-EE18-BEF0-DDA341815C5D}"/>
              </a:ext>
            </a:extLst>
          </p:cNvPr>
          <p:cNvSpPr txBox="1">
            <a:spLocks/>
          </p:cNvSpPr>
          <p:nvPr/>
        </p:nvSpPr>
        <p:spPr>
          <a:xfrm rot="5400000">
            <a:off x="10595991" y="5074920"/>
            <a:ext cx="264766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March 4, 2024</a:t>
            </a:r>
          </a:p>
        </p:txBody>
      </p:sp>
      <p:sp>
        <p:nvSpPr>
          <p:cNvPr id="11" name="Title 10">
            <a:extLst>
              <a:ext uri="{FF2B5EF4-FFF2-40B4-BE49-F238E27FC236}">
                <a16:creationId xmlns:a16="http://schemas.microsoft.com/office/drawing/2014/main" id="{53C2651E-328B-1D22-8361-1E7DC049DA78}"/>
              </a:ext>
            </a:extLst>
          </p:cNvPr>
          <p:cNvSpPr>
            <a:spLocks noGrp="1"/>
          </p:cNvSpPr>
          <p:nvPr>
            <p:ph type="title"/>
          </p:nvPr>
        </p:nvSpPr>
        <p:spPr>
          <a:xfrm>
            <a:off x="4196217" y="690802"/>
            <a:ext cx="7060873" cy="456846"/>
          </a:xfrm>
        </p:spPr>
        <p:txBody>
          <a:bodyPr/>
          <a:lstStyle/>
          <a:p>
            <a:r>
              <a:rPr lang="en-US" dirty="0">
                <a:solidFill>
                  <a:srgbClr val="FF0000"/>
                </a:solidFill>
              </a:rPr>
              <a:t>Future considerations???</a:t>
            </a:r>
          </a:p>
        </p:txBody>
      </p:sp>
      <p:sp>
        <p:nvSpPr>
          <p:cNvPr id="12" name="Text Placeholder 11">
            <a:extLst>
              <a:ext uri="{FF2B5EF4-FFF2-40B4-BE49-F238E27FC236}">
                <a16:creationId xmlns:a16="http://schemas.microsoft.com/office/drawing/2014/main" id="{62C27C36-00BA-036D-2890-3C30FC8A3C5F}"/>
              </a:ext>
            </a:extLst>
          </p:cNvPr>
          <p:cNvSpPr>
            <a:spLocks noGrp="1"/>
          </p:cNvSpPr>
          <p:nvPr>
            <p:ph type="body" sz="quarter" idx="12"/>
          </p:nvPr>
        </p:nvSpPr>
        <p:spPr>
          <a:xfrm>
            <a:off x="6091676" y="1491021"/>
            <a:ext cx="3008631" cy="348162"/>
          </a:xfrm>
        </p:spPr>
        <p:txBody>
          <a:bodyPr/>
          <a:lstStyle/>
          <a:p>
            <a:r>
              <a:rPr lang="en-US" dirty="0"/>
              <a:t>US vs Global Market</a:t>
            </a:r>
          </a:p>
        </p:txBody>
      </p:sp>
      <p:sp>
        <p:nvSpPr>
          <p:cNvPr id="13" name="Text Placeholder 12">
            <a:extLst>
              <a:ext uri="{FF2B5EF4-FFF2-40B4-BE49-F238E27FC236}">
                <a16:creationId xmlns:a16="http://schemas.microsoft.com/office/drawing/2014/main" id="{9036A358-99D4-574D-C88A-B84182B0231E}"/>
              </a:ext>
            </a:extLst>
          </p:cNvPr>
          <p:cNvSpPr>
            <a:spLocks noGrp="1"/>
          </p:cNvSpPr>
          <p:nvPr>
            <p:ph type="body" sz="quarter" idx="13"/>
          </p:nvPr>
        </p:nvSpPr>
        <p:spPr>
          <a:xfrm>
            <a:off x="6091676" y="1784330"/>
            <a:ext cx="3008630" cy="636682"/>
          </a:xfrm>
        </p:spPr>
        <p:txBody>
          <a:bodyPr/>
          <a:lstStyle/>
          <a:p>
            <a:r>
              <a:rPr lang="en-US" dirty="0"/>
              <a:t>Alignment in the markets</a:t>
            </a:r>
          </a:p>
        </p:txBody>
      </p:sp>
      <p:sp>
        <p:nvSpPr>
          <p:cNvPr id="15" name="Text Placeholder 14">
            <a:extLst>
              <a:ext uri="{FF2B5EF4-FFF2-40B4-BE49-F238E27FC236}">
                <a16:creationId xmlns:a16="http://schemas.microsoft.com/office/drawing/2014/main" id="{738FFFAE-3069-4A37-6F36-0E633AEED73A}"/>
              </a:ext>
            </a:extLst>
          </p:cNvPr>
          <p:cNvSpPr>
            <a:spLocks noGrp="1"/>
          </p:cNvSpPr>
          <p:nvPr>
            <p:ph type="body" sz="quarter" idx="21"/>
          </p:nvPr>
        </p:nvSpPr>
        <p:spPr>
          <a:xfrm>
            <a:off x="9573926" y="5150143"/>
            <a:ext cx="3008631" cy="348162"/>
          </a:xfrm>
        </p:spPr>
        <p:txBody>
          <a:bodyPr/>
          <a:lstStyle/>
          <a:p>
            <a:r>
              <a:rPr lang="en-US" dirty="0"/>
              <a:t>Hidden Costs</a:t>
            </a:r>
          </a:p>
        </p:txBody>
      </p:sp>
      <p:sp>
        <p:nvSpPr>
          <p:cNvPr id="14" name="Text Placeholder 13">
            <a:extLst>
              <a:ext uri="{FF2B5EF4-FFF2-40B4-BE49-F238E27FC236}">
                <a16:creationId xmlns:a16="http://schemas.microsoft.com/office/drawing/2014/main" id="{9AAA99CE-A514-6449-BE50-3BD15865490B}"/>
              </a:ext>
            </a:extLst>
          </p:cNvPr>
          <p:cNvSpPr>
            <a:spLocks noGrp="1"/>
          </p:cNvSpPr>
          <p:nvPr>
            <p:ph type="body" sz="quarter" idx="20"/>
          </p:nvPr>
        </p:nvSpPr>
        <p:spPr>
          <a:xfrm>
            <a:off x="9573926" y="5498305"/>
            <a:ext cx="2078835" cy="636682"/>
          </a:xfrm>
        </p:spPr>
        <p:txBody>
          <a:bodyPr/>
          <a:lstStyle/>
          <a:p>
            <a:r>
              <a:rPr lang="en-US" dirty="0"/>
              <a:t>What costs are incurred after purchase?</a:t>
            </a:r>
          </a:p>
        </p:txBody>
      </p:sp>
      <p:sp>
        <p:nvSpPr>
          <p:cNvPr id="17" name="Text Placeholder 16">
            <a:extLst>
              <a:ext uri="{FF2B5EF4-FFF2-40B4-BE49-F238E27FC236}">
                <a16:creationId xmlns:a16="http://schemas.microsoft.com/office/drawing/2014/main" id="{B76D3940-1985-577E-CAAF-C598E1B80FCF}"/>
              </a:ext>
            </a:extLst>
          </p:cNvPr>
          <p:cNvSpPr>
            <a:spLocks noGrp="1"/>
          </p:cNvSpPr>
          <p:nvPr>
            <p:ph type="body" sz="quarter" idx="23"/>
          </p:nvPr>
        </p:nvSpPr>
        <p:spPr>
          <a:xfrm>
            <a:off x="3416824" y="4839403"/>
            <a:ext cx="3008631" cy="348162"/>
          </a:xfrm>
        </p:spPr>
        <p:txBody>
          <a:bodyPr/>
          <a:lstStyle/>
          <a:p>
            <a:r>
              <a:rPr lang="en-US" dirty="0"/>
              <a:t>Infrastructure Support</a:t>
            </a:r>
          </a:p>
        </p:txBody>
      </p:sp>
      <p:sp>
        <p:nvSpPr>
          <p:cNvPr id="16" name="Text Placeholder 15">
            <a:extLst>
              <a:ext uri="{FF2B5EF4-FFF2-40B4-BE49-F238E27FC236}">
                <a16:creationId xmlns:a16="http://schemas.microsoft.com/office/drawing/2014/main" id="{774D231C-2655-5441-2CC1-77BB6A8609CB}"/>
              </a:ext>
            </a:extLst>
          </p:cNvPr>
          <p:cNvSpPr>
            <a:spLocks noGrp="1"/>
          </p:cNvSpPr>
          <p:nvPr>
            <p:ph type="body" sz="quarter" idx="22"/>
          </p:nvPr>
        </p:nvSpPr>
        <p:spPr>
          <a:xfrm>
            <a:off x="3416824" y="5187565"/>
            <a:ext cx="3008630" cy="636682"/>
          </a:xfrm>
        </p:spPr>
        <p:txBody>
          <a:bodyPr/>
          <a:lstStyle/>
          <a:p>
            <a:r>
              <a:rPr lang="en-US" dirty="0"/>
              <a:t>Can our current grid support the number of EVs projected?</a:t>
            </a:r>
          </a:p>
        </p:txBody>
      </p:sp>
      <p:sp>
        <p:nvSpPr>
          <p:cNvPr id="19" name="Text Placeholder 18">
            <a:extLst>
              <a:ext uri="{FF2B5EF4-FFF2-40B4-BE49-F238E27FC236}">
                <a16:creationId xmlns:a16="http://schemas.microsoft.com/office/drawing/2014/main" id="{BA160CC4-20D1-C05F-94DE-F8D4BF358D68}"/>
              </a:ext>
            </a:extLst>
          </p:cNvPr>
          <p:cNvSpPr>
            <a:spLocks noGrp="1"/>
          </p:cNvSpPr>
          <p:nvPr>
            <p:ph type="body" sz="quarter" idx="25"/>
          </p:nvPr>
        </p:nvSpPr>
        <p:spPr>
          <a:xfrm>
            <a:off x="2057651" y="2801908"/>
            <a:ext cx="3008631" cy="348162"/>
          </a:xfrm>
        </p:spPr>
        <p:txBody>
          <a:bodyPr/>
          <a:lstStyle/>
          <a:p>
            <a:r>
              <a:rPr lang="en-US" dirty="0"/>
              <a:t>What is the True Cost</a:t>
            </a:r>
          </a:p>
        </p:txBody>
      </p:sp>
      <p:sp>
        <p:nvSpPr>
          <p:cNvPr id="18" name="Text Placeholder 17">
            <a:extLst>
              <a:ext uri="{FF2B5EF4-FFF2-40B4-BE49-F238E27FC236}">
                <a16:creationId xmlns:a16="http://schemas.microsoft.com/office/drawing/2014/main" id="{8CE0196B-9CFF-945A-6EFC-5801D0FB6D9E}"/>
              </a:ext>
            </a:extLst>
          </p:cNvPr>
          <p:cNvSpPr>
            <a:spLocks noGrp="1"/>
          </p:cNvSpPr>
          <p:nvPr>
            <p:ph type="body" sz="quarter" idx="24"/>
          </p:nvPr>
        </p:nvSpPr>
        <p:spPr>
          <a:xfrm>
            <a:off x="2057651" y="3179950"/>
            <a:ext cx="2437071" cy="719121"/>
          </a:xfrm>
        </p:spPr>
        <p:txBody>
          <a:bodyPr/>
          <a:lstStyle/>
          <a:p>
            <a:r>
              <a:rPr lang="en-US" dirty="0"/>
              <a:t>Economics of Use, e.g., End of Life/Battery Disposal</a:t>
            </a:r>
          </a:p>
        </p:txBody>
      </p:sp>
      <p:sp>
        <p:nvSpPr>
          <p:cNvPr id="26" name="Text Placeholder 14">
            <a:extLst>
              <a:ext uri="{FF2B5EF4-FFF2-40B4-BE49-F238E27FC236}">
                <a16:creationId xmlns:a16="http://schemas.microsoft.com/office/drawing/2014/main" id="{09A05F33-02E4-AE80-8D74-EE98623A36D6}"/>
              </a:ext>
            </a:extLst>
          </p:cNvPr>
          <p:cNvSpPr txBox="1">
            <a:spLocks/>
          </p:cNvSpPr>
          <p:nvPr/>
        </p:nvSpPr>
        <p:spPr>
          <a:xfrm>
            <a:off x="8999263" y="2360826"/>
            <a:ext cx="3008631" cy="3481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Environmental Impact</a:t>
            </a:r>
          </a:p>
        </p:txBody>
      </p:sp>
      <p:sp>
        <p:nvSpPr>
          <p:cNvPr id="27" name="Text Placeholder 13">
            <a:extLst>
              <a:ext uri="{FF2B5EF4-FFF2-40B4-BE49-F238E27FC236}">
                <a16:creationId xmlns:a16="http://schemas.microsoft.com/office/drawing/2014/main" id="{381800E7-4176-C7F2-A2F7-621BF3AFEB41}"/>
              </a:ext>
            </a:extLst>
          </p:cNvPr>
          <p:cNvSpPr txBox="1">
            <a:spLocks/>
          </p:cNvSpPr>
          <p:nvPr/>
        </p:nvSpPr>
        <p:spPr>
          <a:xfrm>
            <a:off x="8999263" y="2648802"/>
            <a:ext cx="2078835" cy="63668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Blood batteries – Lithium Mines, etc.</a:t>
            </a:r>
          </a:p>
        </p:txBody>
      </p:sp>
      <p:sp>
        <p:nvSpPr>
          <p:cNvPr id="2" name="Footer Placeholder 9">
            <a:extLst>
              <a:ext uri="{FF2B5EF4-FFF2-40B4-BE49-F238E27FC236}">
                <a16:creationId xmlns:a16="http://schemas.microsoft.com/office/drawing/2014/main" id="{B0B2643D-CFE6-78BF-3F2B-B5E0AF27FA05}"/>
              </a:ext>
            </a:extLst>
          </p:cNvPr>
          <p:cNvSpPr>
            <a:spLocks noGrp="1"/>
          </p:cNvSpPr>
          <p:nvPr>
            <p:ph type="ftr" sz="quarter" idx="3"/>
          </p:nvPr>
        </p:nvSpPr>
        <p:spPr>
          <a:xfrm rot="5400000">
            <a:off x="10436805" y="1476095"/>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3" name="Date Placeholder 34">
            <a:extLst>
              <a:ext uri="{FF2B5EF4-FFF2-40B4-BE49-F238E27FC236}">
                <a16:creationId xmlns:a16="http://schemas.microsoft.com/office/drawing/2014/main" id="{7BB445E5-B9C6-025E-733A-1141EEA720D9}"/>
              </a:ext>
            </a:extLst>
          </p:cNvPr>
          <p:cNvSpPr>
            <a:spLocks noGrp="1"/>
          </p:cNvSpPr>
          <p:nvPr>
            <p:ph type="dt" sz="half" idx="2"/>
          </p:nvPr>
        </p:nvSpPr>
        <p:spPr>
          <a:xfrm rot="5400000">
            <a:off x="10494946" y="5146114"/>
            <a:ext cx="2647667" cy="365125"/>
          </a:xfrm>
        </p:spPr>
        <p:txBody>
          <a:bodyPr/>
          <a:lstStyle/>
          <a:p>
            <a:r>
              <a:rPr lang="en-US" dirty="0"/>
              <a:t>March 4, 2024</a:t>
            </a:r>
          </a:p>
        </p:txBody>
      </p:sp>
    </p:spTree>
    <p:extLst>
      <p:ext uri="{BB962C8B-B14F-4D97-AF65-F5344CB8AC3E}">
        <p14:creationId xmlns:p14="http://schemas.microsoft.com/office/powerpoint/2010/main" val="371649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709B606-1E9F-5278-5FAA-1E14DB8E4856}"/>
              </a:ext>
            </a:extLst>
          </p:cNvPr>
          <p:cNvSpPr>
            <a:spLocks noGrp="1"/>
          </p:cNvSpPr>
          <p:nvPr>
            <p:ph type="title"/>
          </p:nvPr>
        </p:nvSpPr>
        <p:spPr/>
        <p:txBody>
          <a:bodyPr/>
          <a:lstStyle/>
          <a:p>
            <a:r>
              <a:rPr lang="en-US" dirty="0"/>
              <a:t>Thank you</a:t>
            </a:r>
          </a:p>
        </p:txBody>
      </p:sp>
      <p:sp>
        <p:nvSpPr>
          <p:cNvPr id="19" name="Text Placeholder 18">
            <a:extLst>
              <a:ext uri="{FF2B5EF4-FFF2-40B4-BE49-F238E27FC236}">
                <a16:creationId xmlns:a16="http://schemas.microsoft.com/office/drawing/2014/main" id="{331A504B-F01C-5687-A4DF-E456926ECCF0}"/>
              </a:ext>
            </a:extLst>
          </p:cNvPr>
          <p:cNvSpPr>
            <a:spLocks noGrp="1"/>
          </p:cNvSpPr>
          <p:nvPr>
            <p:ph type="body" sz="quarter" idx="12"/>
          </p:nvPr>
        </p:nvSpPr>
        <p:spPr>
          <a:xfrm>
            <a:off x="1026852" y="3531676"/>
            <a:ext cx="4445033" cy="1756576"/>
          </a:xfrm>
        </p:spPr>
        <p:txBody>
          <a:bodyPr>
            <a:noAutofit/>
          </a:bodyPr>
          <a:lstStyle/>
          <a:p>
            <a:pPr marL="0" marR="0">
              <a:lnSpc>
                <a:spcPct val="107000"/>
              </a:lnSpc>
              <a:spcBef>
                <a:spcPts val="0"/>
              </a:spcBef>
              <a:spcAft>
                <a:spcPts val="0"/>
              </a:spcAft>
            </a:pPr>
            <a:r>
              <a:rPr lang="en-US" sz="2400" i="1" dirty="0">
                <a:effectLst/>
                <a:latin typeface="Calibri" panose="020F0502020204030204" pitchFamily="34" charset="0"/>
                <a:ea typeface="Calibri" panose="020F0502020204030204" pitchFamily="34" charset="0"/>
                <a:cs typeface="Times New Roman" panose="02020603050405020304" pitchFamily="18" charset="0"/>
              </a:rPr>
              <a:t>The Bipolar/Lithium Bomb Team</a:t>
            </a:r>
          </a:p>
          <a:p>
            <a:pPr marL="0" marR="0">
              <a:lnSpc>
                <a:spcPct val="107000"/>
              </a:lnSpc>
              <a:spcBef>
                <a:spcPts val="0"/>
              </a:spcBef>
              <a:spcAft>
                <a:spcPts val="0"/>
              </a:spcAft>
            </a:pPr>
            <a:endParaRPr lang="en-US" sz="24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i="1" dirty="0">
                <a:effectLst/>
                <a:latin typeface="Calibri" panose="020F0502020204030204" pitchFamily="34" charset="0"/>
                <a:ea typeface="Calibri" panose="020F0502020204030204" pitchFamily="34" charset="0"/>
                <a:cs typeface="Times New Roman" panose="02020603050405020304" pitchFamily="18" charset="0"/>
              </a:rPr>
              <a:t> a.k.a. Ryan Busman, Elaine Kwan, Deb Peters, Nick Watkins</a:t>
            </a:r>
          </a:p>
        </p:txBody>
      </p:sp>
    </p:spTree>
    <p:extLst>
      <p:ext uri="{BB962C8B-B14F-4D97-AF65-F5344CB8AC3E}">
        <p14:creationId xmlns:p14="http://schemas.microsoft.com/office/powerpoint/2010/main" val="1588185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1466915" y="1648511"/>
            <a:ext cx="6779076" cy="910415"/>
          </a:xfrm>
        </p:spPr>
        <p:txBody>
          <a:bodyPr/>
          <a:lstStyle/>
          <a:p>
            <a:r>
              <a:rPr lang="en-US" sz="2800" b="1" dirty="0">
                <a:solidFill>
                  <a:srgbClr val="FF0000"/>
                </a:solidFill>
                <a:latin typeface="Roboto"/>
                <a:ea typeface="Roboto"/>
                <a:cs typeface="Roboto"/>
                <a:sym typeface="Roboto"/>
              </a:rPr>
              <a:t>data source, cleanup and exploration process</a:t>
            </a:r>
            <a:endParaRPr lang="en-US" dirty="0">
              <a:solidFill>
                <a:srgbClr val="FF0000"/>
              </a:solidFill>
            </a:endParaRPr>
          </a:p>
        </p:txBody>
      </p:sp>
      <p:sp>
        <p:nvSpPr>
          <p:cNvPr id="6" name="Text Placeholder 5">
            <a:extLst>
              <a:ext uri="{FF2B5EF4-FFF2-40B4-BE49-F238E27FC236}">
                <a16:creationId xmlns:a16="http://schemas.microsoft.com/office/drawing/2014/main" id="{CDFB47DD-F332-8E6F-1874-457AA173F7E0}"/>
              </a:ext>
            </a:extLst>
          </p:cNvPr>
          <p:cNvSpPr>
            <a:spLocks noGrp="1"/>
          </p:cNvSpPr>
          <p:nvPr>
            <p:ph type="body" sz="quarter" idx="22"/>
          </p:nvPr>
        </p:nvSpPr>
        <p:spPr>
          <a:xfrm>
            <a:off x="1466915" y="2802150"/>
            <a:ext cx="9258169" cy="3109396"/>
          </a:xfrm>
        </p:spPr>
        <p:txBody>
          <a:bodyPr/>
          <a:lstStyle/>
          <a:p>
            <a:pPr marL="285750" indent="-285750" algn="l">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Data source chosen was </a:t>
            </a:r>
            <a:r>
              <a:rPr lang="en-US" sz="2000" dirty="0"/>
              <a:t>2022 Pew Research Center’s American Trends Panel (Wave 108 May 2022)</a:t>
            </a:r>
            <a:endParaRPr lang="en-US" sz="2000" dirty="0">
              <a:latin typeface="Roboto" panose="02000000000000000000" pitchFamily="2" charset="0"/>
              <a:ea typeface="Roboto" panose="02000000000000000000" pitchFamily="2" charset="0"/>
              <a:cs typeface="Roboto" panose="02000000000000000000" pitchFamily="2" charset="0"/>
            </a:endParaRPr>
          </a:p>
          <a:p>
            <a:pPr marL="285750" indent="-285750" algn="l">
              <a:buFont typeface="Arial" panose="020B0604020202020204" pitchFamily="34" charset="0"/>
              <a:buChar char="•"/>
            </a:pPr>
            <a:r>
              <a:rPr lang="en-US" sz="2000" dirty="0">
                <a:latin typeface="Roboto" panose="02000000000000000000" pitchFamily="2" charset="0"/>
                <a:ea typeface="Roboto" panose="02000000000000000000" pitchFamily="2" charset="0"/>
                <a:cs typeface="Roboto" panose="02000000000000000000" pitchFamily="2" charset="0"/>
              </a:rPr>
              <a:t>Data cleanup and exploration was conducted at length</a:t>
            </a:r>
          </a:p>
          <a:p>
            <a:pPr marL="285750" indent="-285750" algn="l">
              <a:buFont typeface="Arial" panose="020B0604020202020204" pitchFamily="34" charset="0"/>
              <a:buChar char="•"/>
            </a:pPr>
            <a:r>
              <a:rPr lang="en-US" sz="2000" dirty="0">
                <a:solidFill>
                  <a:srgbClr val="FF0000"/>
                </a:solidFill>
                <a:latin typeface="Roboto" panose="02000000000000000000" pitchFamily="2" charset="0"/>
                <a:ea typeface="Roboto" panose="02000000000000000000" pitchFamily="2" charset="0"/>
                <a:cs typeface="Roboto" panose="02000000000000000000" pitchFamily="2" charset="0"/>
              </a:rPr>
              <a:t>Data was graphed and analyzed utilizing a variety of methods, including . . . </a:t>
            </a:r>
          </a:p>
          <a:p>
            <a:pPr marL="285750" indent="-285750" algn="l">
              <a:buFont typeface="Arial" panose="020B0604020202020204" pitchFamily="34" charset="0"/>
              <a:buChar char="•"/>
            </a:pPr>
            <a:endParaRPr lang="en-US" dirty="0"/>
          </a:p>
        </p:txBody>
      </p:sp>
      <p:sp>
        <p:nvSpPr>
          <p:cNvPr id="2" name="Footer Placeholder 9">
            <a:extLst>
              <a:ext uri="{FF2B5EF4-FFF2-40B4-BE49-F238E27FC236}">
                <a16:creationId xmlns:a16="http://schemas.microsoft.com/office/drawing/2014/main" id="{0895ADC7-6292-B2ED-1AB5-F98D2AA2564F}"/>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p:txBody>
          <a:bodyPr/>
          <a:lstStyle/>
          <a:p>
            <a:fld id="{8D1FC6F8-0BCD-47E9-9C64-690771D9C143}" type="slidenum">
              <a:rPr lang="en-US" smtClean="0"/>
              <a:pPr/>
              <a:t>2</a:t>
            </a:fld>
            <a:endParaRPr lang="en-US" dirty="0"/>
          </a:p>
        </p:txBody>
      </p:sp>
      <p:sp>
        <p:nvSpPr>
          <p:cNvPr id="5" name="Date Placeholder 34">
            <a:extLst>
              <a:ext uri="{FF2B5EF4-FFF2-40B4-BE49-F238E27FC236}">
                <a16:creationId xmlns:a16="http://schemas.microsoft.com/office/drawing/2014/main" id="{A686189F-1F91-371E-939D-8780C37BC72D}"/>
              </a:ext>
            </a:extLst>
          </p:cNvPr>
          <p:cNvSpPr>
            <a:spLocks noGrp="1"/>
          </p:cNvSpPr>
          <p:nvPr>
            <p:ph type="dt" sz="half" idx="2"/>
          </p:nvPr>
        </p:nvSpPr>
        <p:spPr/>
        <p:txBody>
          <a:bodyPr/>
          <a:lstStyle/>
          <a:p>
            <a:r>
              <a:rPr lang="en-US" dirty="0"/>
              <a:t>March 4, 2024</a:t>
            </a:r>
          </a:p>
        </p:txBody>
      </p:sp>
    </p:spTree>
    <p:extLst>
      <p:ext uri="{BB962C8B-B14F-4D97-AF65-F5344CB8AC3E}">
        <p14:creationId xmlns:p14="http://schemas.microsoft.com/office/powerpoint/2010/main" val="134140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80377" cy="667498"/>
          </a:xfrm>
        </p:spPr>
        <p:txBody>
          <a:bodyPr/>
          <a:lstStyle/>
          <a:p>
            <a:r>
              <a:rPr lang="en-US" dirty="0"/>
              <a:t>Project Question</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2726347" y="1642522"/>
            <a:ext cx="6794172" cy="792069"/>
          </a:xfrm>
        </p:spPr>
        <p:txBody>
          <a:bodyPr/>
          <a:lstStyle/>
          <a:p>
            <a:pPr algn="ctr">
              <a:lnSpc>
                <a:spcPct val="150000"/>
              </a:lnSpc>
            </a:pPr>
            <a:r>
              <a:rPr lang="en-US" dirty="0"/>
              <a:t>How do we predict who is the most likely candidate to purchase an EV?</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3</a:t>
            </a:fld>
            <a:endParaRPr lang="en-US" dirty="0"/>
          </a:p>
        </p:txBody>
      </p:sp>
      <p:pic>
        <p:nvPicPr>
          <p:cNvPr id="12" name="Picture 11">
            <a:extLst>
              <a:ext uri="{FF2B5EF4-FFF2-40B4-BE49-F238E27FC236}">
                <a16:creationId xmlns:a16="http://schemas.microsoft.com/office/drawing/2014/main" id="{33D40310-82A2-7586-257A-0290FA28C6C3}"/>
              </a:ext>
            </a:extLst>
          </p:cNvPr>
          <p:cNvPicPr>
            <a:picLocks noChangeAspect="1"/>
          </p:cNvPicPr>
          <p:nvPr/>
        </p:nvPicPr>
        <p:blipFill>
          <a:blip r:embed="rId3"/>
          <a:stretch>
            <a:fillRect/>
          </a:stretch>
        </p:blipFill>
        <p:spPr>
          <a:xfrm>
            <a:off x="4187069" y="2875520"/>
            <a:ext cx="6525491" cy="3507563"/>
          </a:xfrm>
          <a:prstGeom prst="rect">
            <a:avLst/>
          </a:prstGeom>
        </p:spPr>
      </p:pic>
      <p:sp>
        <p:nvSpPr>
          <p:cNvPr id="15" name="Footer Placeholder 9">
            <a:extLst>
              <a:ext uri="{FF2B5EF4-FFF2-40B4-BE49-F238E27FC236}">
                <a16:creationId xmlns:a16="http://schemas.microsoft.com/office/drawing/2014/main" id="{4D9B8F87-0EF4-22A9-6EDB-4A0AE80413E9}"/>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16" name="Date Placeholder 34">
            <a:extLst>
              <a:ext uri="{FF2B5EF4-FFF2-40B4-BE49-F238E27FC236}">
                <a16:creationId xmlns:a16="http://schemas.microsoft.com/office/drawing/2014/main" id="{977F7EA6-C67F-650E-5427-8E00272298A6}"/>
              </a:ext>
            </a:extLst>
          </p:cNvPr>
          <p:cNvSpPr>
            <a:spLocks noGrp="1"/>
          </p:cNvSpPr>
          <p:nvPr>
            <p:ph type="dt" sz="half" idx="2"/>
          </p:nvPr>
        </p:nvSpPr>
        <p:spPr>
          <a:xfrm rot="5400000">
            <a:off x="10595991" y="5074920"/>
            <a:ext cx="2647667" cy="365125"/>
          </a:xfrm>
        </p:spPr>
        <p:txBody>
          <a:bodyPr/>
          <a:lstStyle/>
          <a:p>
            <a:r>
              <a:rPr lang="en-US" dirty="0"/>
              <a:t>March 4, 2024</a:t>
            </a:r>
          </a:p>
        </p:txBody>
      </p:sp>
    </p:spTree>
    <p:extLst>
      <p:ext uri="{BB962C8B-B14F-4D97-AF65-F5344CB8AC3E}">
        <p14:creationId xmlns:p14="http://schemas.microsoft.com/office/powerpoint/2010/main" val="3109501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1021623" y="2210810"/>
            <a:ext cx="5656268" cy="538038"/>
          </a:xfrm>
        </p:spPr>
        <p:txBody>
          <a:bodyPr/>
          <a:lstStyle/>
          <a:p>
            <a:r>
              <a:rPr lang="en-US" dirty="0">
                <a:solidFill>
                  <a:srgbClr val="FF0000"/>
                </a:solidFill>
              </a:rPr>
              <a:t>Models used and why</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1045718" y="2975988"/>
            <a:ext cx="6031935" cy="3882011"/>
          </a:xfrm>
        </p:spPr>
        <p:txBody>
          <a:bodyPr/>
          <a:lstStyle/>
          <a:p>
            <a:pPr>
              <a:lnSpc>
                <a:spcPct val="100000"/>
              </a:lnSpc>
            </a:pPr>
            <a:r>
              <a:rPr lang="en-US" sz="2000" b="1" dirty="0">
                <a:solidFill>
                  <a:schemeClr val="bg1"/>
                </a:solidFill>
                <a:effectLst/>
                <a:latin typeface="Roboto" panose="02000000000000000000" pitchFamily="2" charset="0"/>
                <a:ea typeface="Roboto" panose="02000000000000000000" pitchFamily="2" charset="0"/>
                <a:cs typeface="Roboto" panose="02000000000000000000" pitchFamily="2" charset="0"/>
              </a:rPr>
              <a:t>Add information on models used and what those models show us.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4</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March 4, 2024</a:t>
            </a:r>
          </a:p>
        </p:txBody>
      </p:sp>
      <p:pic>
        <p:nvPicPr>
          <p:cNvPr id="7" name="Picture Placeholder 6" descr="A car with a gas pump&#10;&#10;Description automatically generated with medium confidence">
            <a:extLst>
              <a:ext uri="{FF2B5EF4-FFF2-40B4-BE49-F238E27FC236}">
                <a16:creationId xmlns:a16="http://schemas.microsoft.com/office/drawing/2014/main" id="{7AC7748A-A72B-917A-32EB-FEEBC5821FA7}"/>
              </a:ext>
            </a:extLst>
          </p:cNvPr>
          <p:cNvPicPr>
            <a:picLocks noGrp="1" noChangeAspect="1"/>
          </p:cNvPicPr>
          <p:nvPr>
            <p:ph type="pic" sz="quarter" idx="13"/>
          </p:nvPr>
        </p:nvPicPr>
        <p:blipFill>
          <a:blip r:embed="rId3"/>
          <a:srcRect l="6033" r="6033"/>
          <a:stretch>
            <a:fillRect/>
          </a:stretch>
        </p:blipFill>
        <p:spPr>
          <a:xfrm>
            <a:off x="7644539" y="1433635"/>
            <a:ext cx="3525838" cy="3462337"/>
          </a:xfrm>
        </p:spPr>
      </p:pic>
    </p:spTree>
    <p:extLst>
      <p:ext uri="{BB962C8B-B14F-4D97-AF65-F5344CB8AC3E}">
        <p14:creationId xmlns:p14="http://schemas.microsoft.com/office/powerpoint/2010/main" val="2184235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p:txBody>
          <a:bodyPr/>
          <a:lstStyle/>
          <a:p>
            <a:r>
              <a:rPr lang="en-US" dirty="0">
                <a:solidFill>
                  <a:srgbClr val="FF0000"/>
                </a:solidFill>
              </a:rPr>
              <a:t>Key points from data</a:t>
            </a:r>
          </a:p>
        </p:txBody>
      </p:sp>
      <p:sp>
        <p:nvSpPr>
          <p:cNvPr id="11" name="Content Placeholder 10">
            <a:extLst>
              <a:ext uri="{FF2B5EF4-FFF2-40B4-BE49-F238E27FC236}">
                <a16:creationId xmlns:a16="http://schemas.microsoft.com/office/drawing/2014/main" id="{941DECFF-65EB-8148-43F2-C00B551943C2}"/>
              </a:ext>
            </a:extLst>
          </p:cNvPr>
          <p:cNvSpPr>
            <a:spLocks noGrp="1"/>
          </p:cNvSpPr>
          <p:nvPr>
            <p:ph sz="quarter" idx="10"/>
          </p:nvPr>
        </p:nvSpPr>
        <p:spPr>
          <a:xfrm>
            <a:off x="692949" y="1512429"/>
            <a:ext cx="7942262" cy="5068887"/>
          </a:xfrm>
        </p:spPr>
        <p:txBody>
          <a:bodyPr/>
          <a:lstStyle/>
          <a:p>
            <a:r>
              <a:rPr lang="en-US" sz="3200" b="0" i="0" dirty="0">
                <a:effectLst/>
                <a:latin typeface="Slack-Lato"/>
              </a:rPr>
              <a:t>XXX</a:t>
            </a:r>
          </a:p>
          <a:p>
            <a:r>
              <a:rPr lang="en-US" sz="3200" dirty="0">
                <a:latin typeface="Slack-Lato"/>
              </a:rPr>
              <a:t>XXX</a:t>
            </a:r>
          </a:p>
          <a:p>
            <a:r>
              <a:rPr lang="en-US" sz="3200" dirty="0">
                <a:latin typeface="Slack-Lato"/>
              </a:rPr>
              <a:t>XXX</a:t>
            </a:r>
            <a:endParaRPr lang="en-US" sz="3200" dirty="0"/>
          </a:p>
        </p:txBody>
      </p:sp>
      <p:sp>
        <p:nvSpPr>
          <p:cNvPr id="2" name="Footer Placeholder 9">
            <a:extLst>
              <a:ext uri="{FF2B5EF4-FFF2-40B4-BE49-F238E27FC236}">
                <a16:creationId xmlns:a16="http://schemas.microsoft.com/office/drawing/2014/main" id="{992BE41F-6557-9DA0-468C-F6037B44DAB5}"/>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p:txBody>
          <a:bodyPr/>
          <a:lstStyle/>
          <a:p>
            <a:fld id="{8D1FC6F8-0BCD-47E9-9C64-690771D9C143}" type="slidenum">
              <a:rPr lang="en-US" smtClean="0"/>
              <a:pPr/>
              <a:t>5</a:t>
            </a:fld>
            <a:endParaRPr lang="en-US" dirty="0"/>
          </a:p>
        </p:txBody>
      </p:sp>
      <p:sp>
        <p:nvSpPr>
          <p:cNvPr id="5" name="Date Placeholder 34">
            <a:extLst>
              <a:ext uri="{FF2B5EF4-FFF2-40B4-BE49-F238E27FC236}">
                <a16:creationId xmlns:a16="http://schemas.microsoft.com/office/drawing/2014/main" id="{5A1D4463-9226-33E0-FEAD-E38A8FC60EBE}"/>
              </a:ext>
            </a:extLst>
          </p:cNvPr>
          <p:cNvSpPr>
            <a:spLocks noGrp="1"/>
          </p:cNvSpPr>
          <p:nvPr>
            <p:ph type="dt" sz="half" idx="2"/>
          </p:nvPr>
        </p:nvSpPr>
        <p:spPr/>
        <p:txBody>
          <a:bodyPr/>
          <a:lstStyle/>
          <a:p>
            <a:r>
              <a:rPr lang="en-US" dirty="0"/>
              <a:t>March 4, 2024</a:t>
            </a:r>
          </a:p>
        </p:txBody>
      </p:sp>
    </p:spTree>
    <p:extLst>
      <p:ext uri="{BB962C8B-B14F-4D97-AF65-F5344CB8AC3E}">
        <p14:creationId xmlns:p14="http://schemas.microsoft.com/office/powerpoint/2010/main" val="3028838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AA1C4-05BC-CFCE-B459-26E4E9E954E2}"/>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66FAD53F-0518-5CAE-2CBF-E95F83E0FCE2}"/>
              </a:ext>
            </a:extLst>
          </p:cNvPr>
          <p:cNvSpPr>
            <a:spLocks noGrp="1"/>
          </p:cNvSpPr>
          <p:nvPr>
            <p:ph type="title"/>
          </p:nvPr>
        </p:nvSpPr>
        <p:spPr>
          <a:xfrm>
            <a:off x="2929146" y="1251253"/>
            <a:ext cx="5718466" cy="678971"/>
          </a:xfrm>
        </p:spPr>
        <p:txBody>
          <a:bodyPr/>
          <a:lstStyle/>
          <a:p>
            <a:r>
              <a:rPr lang="en-US" dirty="0">
                <a:solidFill>
                  <a:srgbClr val="FF0000"/>
                </a:solidFill>
              </a:rPr>
              <a:t>MODEL AND Attributes</a:t>
            </a:r>
            <a:br>
              <a:rPr lang="en-US" dirty="0">
                <a:solidFill>
                  <a:srgbClr val="FF0000"/>
                </a:solidFill>
              </a:rPr>
            </a:br>
            <a:endParaRPr lang="en-US" dirty="0">
              <a:solidFill>
                <a:srgbClr val="FF0000"/>
              </a:solidFill>
            </a:endParaRPr>
          </a:p>
        </p:txBody>
      </p:sp>
      <p:sp>
        <p:nvSpPr>
          <p:cNvPr id="4" name="Slide Number Placeholder 3">
            <a:extLst>
              <a:ext uri="{FF2B5EF4-FFF2-40B4-BE49-F238E27FC236}">
                <a16:creationId xmlns:a16="http://schemas.microsoft.com/office/drawing/2014/main" id="{68F0F3E5-BB7D-CC60-EC41-82FE97E003B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2" name="Footer Placeholder 9">
            <a:extLst>
              <a:ext uri="{FF2B5EF4-FFF2-40B4-BE49-F238E27FC236}">
                <a16:creationId xmlns:a16="http://schemas.microsoft.com/office/drawing/2014/main" id="{6098AB0F-0250-4BB8-A257-42ADB04EB5A5}"/>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5530FABC-70CE-BF2F-1474-66249BDEF029}"/>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99B77B41-ECE9-1E54-B6D5-69F513B533B3}"/>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4129968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D9E1-82E3-A1A7-929B-BEDC4B0151D8}"/>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227A8C0B-18F8-6444-D6C9-1EFE0B073862}"/>
              </a:ext>
            </a:extLst>
          </p:cNvPr>
          <p:cNvSpPr>
            <a:spLocks noGrp="1"/>
          </p:cNvSpPr>
          <p:nvPr>
            <p:ph type="title"/>
          </p:nvPr>
        </p:nvSpPr>
        <p:spPr>
          <a:xfrm>
            <a:off x="2929146" y="1251253"/>
            <a:ext cx="5718466" cy="678971"/>
          </a:xfrm>
        </p:spPr>
        <p:txBody>
          <a:bodyPr/>
          <a:lstStyle/>
          <a:p>
            <a:r>
              <a:rPr lang="en-US" dirty="0">
                <a:solidFill>
                  <a:srgbClr val="FF0000"/>
                </a:solidFill>
              </a:rPr>
              <a:t>MODEL AND Attributes</a:t>
            </a:r>
            <a:br>
              <a:rPr lang="en-US" dirty="0">
                <a:solidFill>
                  <a:srgbClr val="FF0000"/>
                </a:solidFill>
              </a:rPr>
            </a:br>
            <a:endParaRPr lang="en-US" dirty="0">
              <a:solidFill>
                <a:srgbClr val="FF0000"/>
              </a:solidFill>
            </a:endParaRPr>
          </a:p>
        </p:txBody>
      </p:sp>
      <p:sp>
        <p:nvSpPr>
          <p:cNvPr id="4" name="Slide Number Placeholder 3">
            <a:extLst>
              <a:ext uri="{FF2B5EF4-FFF2-40B4-BE49-F238E27FC236}">
                <a16:creationId xmlns:a16="http://schemas.microsoft.com/office/drawing/2014/main" id="{E27CEAB9-8216-CB64-EC8A-C48EDC57CDCB}"/>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7</a:t>
            </a:fld>
            <a:endParaRPr lang="en-US" dirty="0"/>
          </a:p>
        </p:txBody>
      </p:sp>
      <p:sp>
        <p:nvSpPr>
          <p:cNvPr id="2" name="Footer Placeholder 9">
            <a:extLst>
              <a:ext uri="{FF2B5EF4-FFF2-40B4-BE49-F238E27FC236}">
                <a16:creationId xmlns:a16="http://schemas.microsoft.com/office/drawing/2014/main" id="{DE0B4D2C-1CFF-D47A-09F4-765873AFCD04}"/>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97E8CE20-5E80-B1DD-CC96-26A0588D95DE}"/>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6C768A1D-E4F9-9827-F7EC-3D572DAF6FC3}"/>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2636744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B1231-8F1D-0962-EE13-1244EDE70802}"/>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8C156DE7-BD8E-6B22-C00D-A17884FA66B0}"/>
              </a:ext>
            </a:extLst>
          </p:cNvPr>
          <p:cNvSpPr>
            <a:spLocks noGrp="1"/>
          </p:cNvSpPr>
          <p:nvPr>
            <p:ph type="title"/>
          </p:nvPr>
        </p:nvSpPr>
        <p:spPr>
          <a:xfrm>
            <a:off x="2929146" y="1251253"/>
            <a:ext cx="5718466" cy="678971"/>
          </a:xfrm>
        </p:spPr>
        <p:txBody>
          <a:bodyPr/>
          <a:lstStyle/>
          <a:p>
            <a:r>
              <a:rPr lang="en-US" dirty="0">
                <a:solidFill>
                  <a:srgbClr val="FF0000"/>
                </a:solidFill>
              </a:rPr>
              <a:t>MODEL AND Attributes</a:t>
            </a:r>
            <a:br>
              <a:rPr lang="en-US" dirty="0">
                <a:solidFill>
                  <a:srgbClr val="FF0000"/>
                </a:solidFill>
              </a:rPr>
            </a:br>
            <a:endParaRPr lang="en-US" dirty="0">
              <a:solidFill>
                <a:srgbClr val="FF0000"/>
              </a:solidFill>
            </a:endParaRPr>
          </a:p>
        </p:txBody>
      </p:sp>
      <p:sp>
        <p:nvSpPr>
          <p:cNvPr id="4" name="Slide Number Placeholder 3">
            <a:extLst>
              <a:ext uri="{FF2B5EF4-FFF2-40B4-BE49-F238E27FC236}">
                <a16:creationId xmlns:a16="http://schemas.microsoft.com/office/drawing/2014/main" id="{195B92C3-A279-EEF0-BC91-0054C94B5FC6}"/>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2" name="Footer Placeholder 9">
            <a:extLst>
              <a:ext uri="{FF2B5EF4-FFF2-40B4-BE49-F238E27FC236}">
                <a16:creationId xmlns:a16="http://schemas.microsoft.com/office/drawing/2014/main" id="{BDB61233-EC57-E5F8-EBDC-5B4A466BF615}"/>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C251D26B-7FAF-B46E-9D5D-AADF1702838D}"/>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9F18B015-7398-9AF8-0D92-140759B8D3D9}"/>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2837869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38F04-92F6-0BED-DFB1-EDA60EC918FA}"/>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483BEEB6-56D7-1187-3FBB-3614D1730E08}"/>
              </a:ext>
            </a:extLst>
          </p:cNvPr>
          <p:cNvSpPr>
            <a:spLocks noGrp="1"/>
          </p:cNvSpPr>
          <p:nvPr>
            <p:ph type="title"/>
          </p:nvPr>
        </p:nvSpPr>
        <p:spPr>
          <a:xfrm>
            <a:off x="2929146" y="1251253"/>
            <a:ext cx="5718466" cy="678971"/>
          </a:xfrm>
        </p:spPr>
        <p:txBody>
          <a:bodyPr/>
          <a:lstStyle/>
          <a:p>
            <a:r>
              <a:rPr lang="en-US" dirty="0">
                <a:solidFill>
                  <a:srgbClr val="FF0000"/>
                </a:solidFill>
              </a:rPr>
              <a:t>MODEL AND Attributes</a:t>
            </a:r>
            <a:br>
              <a:rPr lang="en-US" dirty="0">
                <a:solidFill>
                  <a:srgbClr val="FF0000"/>
                </a:solidFill>
              </a:rPr>
            </a:br>
            <a:endParaRPr lang="en-US" dirty="0">
              <a:solidFill>
                <a:srgbClr val="FF0000"/>
              </a:solidFill>
            </a:endParaRPr>
          </a:p>
        </p:txBody>
      </p:sp>
      <p:sp>
        <p:nvSpPr>
          <p:cNvPr id="4" name="Slide Number Placeholder 3">
            <a:extLst>
              <a:ext uri="{FF2B5EF4-FFF2-40B4-BE49-F238E27FC236}">
                <a16:creationId xmlns:a16="http://schemas.microsoft.com/office/drawing/2014/main" id="{C78C8FB9-BB6C-A738-78C1-3750A82439DC}"/>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 name="Footer Placeholder 9">
            <a:extLst>
              <a:ext uri="{FF2B5EF4-FFF2-40B4-BE49-F238E27FC236}">
                <a16:creationId xmlns:a16="http://schemas.microsoft.com/office/drawing/2014/main" id="{2D010771-5E3A-28BD-2DE5-426B0E1E21CB}"/>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FDBD883A-B951-F59F-726A-4BC395134CCA}"/>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21828853-4215-23E3-FD58-C62216194525}"/>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11573570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1989D7-CF02-4DC5-9433-98B600ACA0D7}">
  <ds:schemaRefs>
    <ds:schemaRef ds:uri="http://schemas.microsoft.com/office/2006/documentManagement/types"/>
    <ds:schemaRef ds:uri="http://schemas.microsoft.com/sharepoint/v3"/>
    <ds:schemaRef ds:uri="http://schemas.openxmlformats.org/package/2006/metadata/core-properties"/>
    <ds:schemaRef ds:uri="http://www.w3.org/XML/1998/namespace"/>
    <ds:schemaRef ds:uri="71af3243-3dd4-4a8d-8c0d-dd76da1f02a5"/>
    <ds:schemaRef ds:uri="http://schemas.microsoft.com/office/2006/metadata/properties"/>
    <ds:schemaRef ds:uri="http://schemas.microsoft.com/office/infopath/2007/PartnerControls"/>
    <ds:schemaRef ds:uri="230e9df3-be65-4c73-a93b-d1236ebd677e"/>
    <ds:schemaRef ds:uri="16c05727-aa75-4e4a-9b5f-8a80a1165891"/>
    <ds:schemaRef ds:uri="http://purl.org/dc/dcmitype/"/>
    <ds:schemaRef ds:uri="http://purl.org/dc/terms/"/>
    <ds:schemaRef ds:uri="http://purl.org/dc/elements/1.1/"/>
  </ds:schemaRefs>
</ds:datastoreItem>
</file>

<file path=customXml/itemProps2.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22916</TotalTime>
  <Words>528</Words>
  <Application>Microsoft Office PowerPoint</Application>
  <PresentationFormat>Widescreen</PresentationFormat>
  <Paragraphs>108</Paragraphs>
  <Slides>16</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Century Gothic Bold</vt:lpstr>
      <vt:lpstr>Consolas</vt:lpstr>
      <vt:lpstr>Courier New</vt:lpstr>
      <vt:lpstr>Daytona Pro Light</vt:lpstr>
      <vt:lpstr>Helvetica</vt:lpstr>
      <vt:lpstr>Roboto</vt:lpstr>
      <vt:lpstr>Slack-Lato</vt:lpstr>
      <vt:lpstr>Office Theme</vt:lpstr>
      <vt:lpstr>Predictors and Classification of Consumer Decisions and Attitudes Toward Electric Vehicles</vt:lpstr>
      <vt:lpstr>data source, cleanup and exploration process</vt:lpstr>
      <vt:lpstr>Project Question</vt:lpstr>
      <vt:lpstr>Models used and why</vt:lpstr>
      <vt:lpstr>Key points from data</vt:lpstr>
      <vt:lpstr>MODEL AND Attributes </vt:lpstr>
      <vt:lpstr>MODEL AND Attributes </vt:lpstr>
      <vt:lpstr>MODEL AND Attributes </vt:lpstr>
      <vt:lpstr>MODEL AND Attributes </vt:lpstr>
      <vt:lpstr>MODEL AND Attributes </vt:lpstr>
      <vt:lpstr>MODEL AND Attributes </vt:lpstr>
      <vt:lpstr>MODEL AND Attributes </vt:lpstr>
      <vt:lpstr>TBD</vt:lpstr>
      <vt:lpstr>Summary of Findings from the data</vt:lpstr>
      <vt:lpstr>Future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Performance and Consumer Experiences</dc:title>
  <dc:creator>Chad Dewald</dc:creator>
  <cp:lastModifiedBy>Chad Dewald</cp:lastModifiedBy>
  <cp:revision>7</cp:revision>
  <cp:lastPrinted>2024-01-10T18:56:49Z</cp:lastPrinted>
  <dcterms:created xsi:type="dcterms:W3CDTF">2024-01-04T23:50:35Z</dcterms:created>
  <dcterms:modified xsi:type="dcterms:W3CDTF">2024-03-01T00:42:23Z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